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68" r:id="rId2"/>
    <p:sldMasterId id="2147483782" r:id="rId3"/>
  </p:sldMasterIdLst>
  <p:notesMasterIdLst>
    <p:notesMasterId r:id="rId10"/>
  </p:notesMasterIdLst>
  <p:handoutMasterIdLst>
    <p:handoutMasterId r:id="rId11"/>
  </p:handoutMasterIdLst>
  <p:sldIdLst>
    <p:sldId id="370" r:id="rId4"/>
    <p:sldId id="602" r:id="rId5"/>
    <p:sldId id="603" r:id="rId6"/>
    <p:sldId id="607" r:id="rId7"/>
    <p:sldId id="366" r:id="rId8"/>
    <p:sldId id="606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699FF"/>
    <a:srgbClr val="6600FF"/>
    <a:srgbClr val="0000FF"/>
    <a:srgbClr val="CCCCFF"/>
    <a:srgbClr val="6666FF"/>
    <a:srgbClr val="00FF99"/>
    <a:srgbClr val="000000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6357" autoAdjust="0"/>
  </p:normalViewPr>
  <p:slideViewPr>
    <p:cSldViewPr>
      <p:cViewPr varScale="1">
        <p:scale>
          <a:sx n="112" d="100"/>
          <a:sy n="112" d="100"/>
        </p:scale>
        <p:origin x="20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632</c:v>
                </c:pt>
                <c:pt idx="1">
                  <c:v>922</c:v>
                </c:pt>
                <c:pt idx="2">
                  <c:v>1021</c:v>
                </c:pt>
                <c:pt idx="3">
                  <c:v>989</c:v>
                </c:pt>
                <c:pt idx="4">
                  <c:v>1011</c:v>
                </c:pt>
                <c:pt idx="5">
                  <c:v>1162</c:v>
                </c:pt>
                <c:pt idx="6">
                  <c:v>1232</c:v>
                </c:pt>
                <c:pt idx="7">
                  <c:v>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49-4612-B278-6EDB1171575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7383240"/>
        <c:axId val="427383568"/>
      </c:lineChart>
      <c:catAx>
        <c:axId val="427383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83568"/>
        <c:crosses val="autoZero"/>
        <c:auto val="1"/>
        <c:lblAlgn val="ctr"/>
        <c:lblOffset val="100"/>
        <c:noMultiLvlLbl val="0"/>
      </c:catAx>
      <c:valAx>
        <c:axId val="427383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27383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Thrombectomy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124</c:v>
                </c:pt>
                <c:pt idx="1">
                  <c:v>180</c:v>
                </c:pt>
                <c:pt idx="2">
                  <c:v>210</c:v>
                </c:pt>
                <c:pt idx="3">
                  <c:v>222</c:v>
                </c:pt>
                <c:pt idx="4">
                  <c:v>296</c:v>
                </c:pt>
                <c:pt idx="5">
                  <c:v>294</c:v>
                </c:pt>
                <c:pt idx="6">
                  <c:v>337</c:v>
                </c:pt>
                <c:pt idx="7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6-4B73-BD7A-947E5F9BD2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Aneurysm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98</c:v>
                </c:pt>
                <c:pt idx="1">
                  <c:v>119</c:v>
                </c:pt>
                <c:pt idx="2">
                  <c:v>164</c:v>
                </c:pt>
                <c:pt idx="3">
                  <c:v>166</c:v>
                </c:pt>
                <c:pt idx="4">
                  <c:v>173</c:v>
                </c:pt>
                <c:pt idx="5">
                  <c:v>207</c:v>
                </c:pt>
                <c:pt idx="6">
                  <c:v>224</c:v>
                </c:pt>
                <c:pt idx="7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A6-4B73-BD7A-947E5F9BD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564264"/>
        <c:axId val="1"/>
      </c:barChart>
      <c:catAx>
        <c:axId val="18456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6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396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Volume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6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564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396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96" baseline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Ruptured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</c:v>
                </c:pt>
                <c:pt idx="1">
                  <c:v>27</c:v>
                </c:pt>
                <c:pt idx="2">
                  <c:v>62</c:v>
                </c:pt>
                <c:pt idx="3">
                  <c:v>72</c:v>
                </c:pt>
                <c:pt idx="4">
                  <c:v>58</c:v>
                </c:pt>
                <c:pt idx="5">
                  <c:v>63</c:v>
                </c:pt>
                <c:pt idx="6">
                  <c:v>77</c:v>
                </c:pt>
                <c:pt idx="7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4-4341-9DE3-506B16688D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Unruptured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58</c:v>
                </c:pt>
                <c:pt idx="1">
                  <c:v>92</c:v>
                </c:pt>
                <c:pt idx="2">
                  <c:v>102</c:v>
                </c:pt>
                <c:pt idx="3">
                  <c:v>94</c:v>
                </c:pt>
                <c:pt idx="4">
                  <c:v>115</c:v>
                </c:pt>
                <c:pt idx="5">
                  <c:v>144</c:v>
                </c:pt>
                <c:pt idx="6">
                  <c:v>147</c:v>
                </c:pt>
                <c:pt idx="7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4-4341-9DE3-506B16688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1331152"/>
        <c:axId val="261653832"/>
      </c:barChart>
      <c:catAx>
        <c:axId val="26133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653832"/>
        <c:crosses val="autoZero"/>
        <c:auto val="1"/>
        <c:lblAlgn val="ctr"/>
        <c:lblOffset val="100"/>
        <c:noMultiLvlLbl val="0"/>
      </c:catAx>
      <c:valAx>
        <c:axId val="26165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331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72</c:v>
                </c:pt>
                <c:pt idx="2">
                  <c:v>86</c:v>
                </c:pt>
                <c:pt idx="3">
                  <c:v>99</c:v>
                </c:pt>
                <c:pt idx="4">
                  <c:v>105</c:v>
                </c:pt>
                <c:pt idx="5">
                  <c:v>91</c:v>
                </c:pt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A-437A-957F-56EB1AA00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Stroke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A-437A-957F-56EB1AA00A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Death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7A-437A-957F-56EB1AA00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8533632"/>
        <c:axId val="108535168"/>
      </c:barChart>
      <c:catAx>
        <c:axId val="10853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8535168"/>
        <c:crosses val="autoZero"/>
        <c:auto val="1"/>
        <c:lblAlgn val="ctr"/>
        <c:lblOffset val="100"/>
        <c:noMultiLvlLbl val="0"/>
      </c:catAx>
      <c:valAx>
        <c:axId val="108535168"/>
        <c:scaling>
          <c:orientation val="minMax"/>
          <c:max val="12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Volume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853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Volume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89-42FC-AEEF-D7500018E1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E89-42FC-AEEF-D7500018E192}"/>
              </c:ext>
            </c:extLst>
          </c:dPt>
          <c:dPt>
            <c:idx val="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E89-42FC-AEEF-D7500018E192}"/>
              </c:ext>
            </c:extLst>
          </c:dPt>
          <c:dLbls>
            <c:dLbl>
              <c:idx val="0"/>
              <c:layout>
                <c:manualLayout>
                  <c:x val="-1.4220338363277289E-2"/>
                  <c:y val="-0.263321248041330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89-42FC-AEEF-D7500018E192}"/>
                </c:ext>
              </c:extLst>
            </c:dLbl>
            <c:dLbl>
              <c:idx val="1"/>
              <c:layout>
                <c:manualLayout>
                  <c:x val="-1.4568574632505302E-2"/>
                  <c:y val="1.12420751735758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89-42FC-AEEF-D7500018E192}"/>
                </c:ext>
              </c:extLst>
            </c:dLbl>
            <c:dLbl>
              <c:idx val="2"/>
              <c:layout>
                <c:manualLayout>
                  <c:x val="2.7653640818117494E-2"/>
                  <c:y val="1.28436276855900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89-42FC-AEEF-D7500018E1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Cases</c:v>
                </c:pt>
                <c:pt idx="1">
                  <c:v>Deaths</c:v>
                </c:pt>
                <c:pt idx="2">
                  <c:v>Strokes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157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9-42FC-AEEF-D7500018E1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BAC71-64FA-4F69-AA22-1F83FEF827DB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488D2-6C02-42CC-B7C1-221266EA0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82D82-B97C-4E32-9C9F-5C1B425627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3FC6BD-6119-4733-A445-E5C29C588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8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Wellstar Kennestone Hospital is a Joint Commission accredited Advanced Comprehensive Stroke Center (CSC). </a:t>
            </a:r>
          </a:p>
          <a:p>
            <a:r>
              <a:rPr lang="en-US" dirty="0"/>
              <a:t>An Advanced Comprehensive Stroke Center offers cutting edge stroke care including neuro interventions.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7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5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62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1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FC6BD-6119-4733-A445-E5C29C588A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1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A5A-2D1F-41AB-9250-1E6333F58F6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648200"/>
            <a:ext cx="9220200" cy="2218406"/>
          </a:xfrm>
          <a:prstGeom prst="rect">
            <a:avLst/>
          </a:prstGeom>
        </p:spPr>
      </p:pic>
      <p:pic>
        <p:nvPicPr>
          <p:cNvPr id="8" name="Picture 5" descr="Well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19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283513" y="386762"/>
            <a:ext cx="3354685" cy="1848746"/>
            <a:chOff x="3886200" y="850900"/>
            <a:chExt cx="3429000" cy="2654300"/>
          </a:xfrm>
        </p:grpSpPr>
        <p:sp>
          <p:nvSpPr>
            <p:cNvPr id="9" name="Rectangle 8"/>
            <p:cNvSpPr/>
            <p:nvPr userDrawn="1"/>
          </p:nvSpPr>
          <p:spPr>
            <a:xfrm>
              <a:off x="5867400" y="2819400"/>
              <a:ext cx="1447800" cy="685800"/>
            </a:xfrm>
            <a:prstGeom prst="rect">
              <a:avLst/>
            </a:prstGeom>
            <a:solidFill>
              <a:srgbClr val="EE3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867400" y="1854200"/>
              <a:ext cx="609600" cy="685800"/>
            </a:xfrm>
            <a:prstGeom prst="rect">
              <a:avLst/>
            </a:prstGeom>
            <a:solidFill>
              <a:srgbClr val="492F92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886200" y="293146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RED: PMS 485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R:238, G:49, B:36</a:t>
              </a: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886200" y="1868269"/>
              <a:ext cx="18288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PURPLE: PMS 267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R:73, G:47, B:146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502651"/>
                  </a:solidFill>
                  <a:cs typeface="Arial" charset="0"/>
                </a:rPr>
                <a:t>50% &amp; 75% Transparency</a:t>
              </a: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867400" y="850900"/>
              <a:ext cx="1447800" cy="685800"/>
            </a:xfrm>
            <a:prstGeom prst="rect">
              <a:avLst/>
            </a:prstGeom>
            <a:solidFill>
              <a:srgbClr val="492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3886200" y="96296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PURPLE: PMS 267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R:73, G:47, B:146</a:t>
              </a: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705600" y="1854200"/>
              <a:ext cx="609600" cy="685800"/>
            </a:xfrm>
            <a:prstGeom prst="rect">
              <a:avLst/>
            </a:prstGeom>
            <a:solidFill>
              <a:srgbClr val="492F9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48609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B5E1-B6C1-4A69-8E5A-5CA7354D5D7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768F7-02FB-4779-AACE-C77C9E585DE6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0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E287-92DA-44AC-86E9-96BA1C95F3F8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3B49D-4718-4EF4-873C-B9A95855683D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148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084-C90C-43BD-B0D9-FEBB1AA586F6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8F94E-1011-4AED-BBDD-86A879752E83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214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C212-C032-403B-BEC0-C47FF862AC50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ABD35-26E9-4A03-9718-C180B7BBE382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738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A5A-2D1F-41AB-9250-1E6333F58F6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648200"/>
            <a:ext cx="9220200" cy="2218406"/>
          </a:xfrm>
          <a:prstGeom prst="rect">
            <a:avLst/>
          </a:prstGeom>
        </p:spPr>
      </p:pic>
      <p:pic>
        <p:nvPicPr>
          <p:cNvPr id="8" name="Picture 5" descr="Well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19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283513" y="386762"/>
            <a:ext cx="3354685" cy="1848746"/>
            <a:chOff x="3886200" y="850900"/>
            <a:chExt cx="3429000" cy="2654300"/>
          </a:xfrm>
        </p:grpSpPr>
        <p:sp>
          <p:nvSpPr>
            <p:cNvPr id="9" name="Rectangle 8"/>
            <p:cNvSpPr/>
            <p:nvPr userDrawn="1"/>
          </p:nvSpPr>
          <p:spPr>
            <a:xfrm>
              <a:off x="5867400" y="2819400"/>
              <a:ext cx="1447800" cy="685800"/>
            </a:xfrm>
            <a:prstGeom prst="rect">
              <a:avLst/>
            </a:prstGeom>
            <a:solidFill>
              <a:srgbClr val="EE3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867400" y="1854200"/>
              <a:ext cx="609600" cy="685800"/>
            </a:xfrm>
            <a:prstGeom prst="rect">
              <a:avLst/>
            </a:prstGeom>
            <a:solidFill>
              <a:srgbClr val="492F92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886200" y="293146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RED: PMS 485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R:238, G:49, B:36</a:t>
              </a: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886200" y="1868269"/>
              <a:ext cx="18288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PURPLE: PMS 267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R:73, G:47, B:146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solidFill>
                    <a:srgbClr val="502651"/>
                  </a:solidFill>
                  <a:cs typeface="Arial" charset="0"/>
                </a:rPr>
                <a:t>50% &amp; 75% Transparency</a:t>
              </a: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867400" y="850900"/>
              <a:ext cx="1447800" cy="685800"/>
            </a:xfrm>
            <a:prstGeom prst="rect">
              <a:avLst/>
            </a:prstGeom>
            <a:solidFill>
              <a:srgbClr val="492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3886200" y="96296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PURPLE: PMS 267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502651"/>
                  </a:solidFill>
                  <a:cs typeface="Arial" charset="0"/>
                </a:rPr>
                <a:t>R:73, G:47, B:146</a:t>
              </a: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705600" y="1854200"/>
              <a:ext cx="609600" cy="685800"/>
            </a:xfrm>
            <a:prstGeom prst="rect">
              <a:avLst/>
            </a:prstGeom>
            <a:solidFill>
              <a:srgbClr val="492F9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2936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A5A-2D1F-41AB-9250-1E6333F58F6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648200"/>
            <a:ext cx="9220200" cy="2218406"/>
          </a:xfrm>
          <a:prstGeom prst="rect">
            <a:avLst/>
          </a:prstGeom>
        </p:spPr>
      </p:pic>
      <p:pic>
        <p:nvPicPr>
          <p:cNvPr id="8" name="Picture 5" descr="Well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19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4" descr="WellStar-PROCES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67400"/>
            <a:ext cx="16764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78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7A0B-4233-40B0-B469-958B7C6092BD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09165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28A5-9787-407F-803C-EC168FCA95CE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944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0674-B8F9-4450-8A92-18B431415C08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9827F-318F-412F-97A7-608373276395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343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7D49-353E-44DB-A420-B7B013D4B53A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1AA46-F277-4D4D-A936-E16CD70E035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83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A5A-2D1F-41AB-9250-1E6333F58F6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648200"/>
            <a:ext cx="9220200" cy="2218406"/>
          </a:xfrm>
          <a:prstGeom prst="rect">
            <a:avLst/>
          </a:prstGeom>
        </p:spPr>
      </p:pic>
      <p:pic>
        <p:nvPicPr>
          <p:cNvPr id="8" name="Picture 5" descr="Well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19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4" descr="WellStar-PROCES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67400"/>
            <a:ext cx="16764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946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5F49-99F0-4769-85AD-639D23FEC740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E048-3C7F-4E3F-9185-591972440C2E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8069"/>
            <a:ext cx="9144000" cy="11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44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528-73A4-472B-B62D-40C4C8945C5D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054EE-7D8E-4458-B371-B0B8472EC3DD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7" name="Picture 6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605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178-F79B-47FE-8395-E2CB57746A14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6" name="Picture 5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01509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B5E1-B6C1-4A69-8E5A-5CA7354D5D7B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768F7-02FB-4779-AACE-C77C9E585DE6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839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E287-92DA-44AC-86E9-96BA1C95F3F8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3B49D-4718-4EF4-873C-B9A95855683D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843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E084-C90C-43BD-B0D9-FEBB1AA586F6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8F94E-1011-4AED-BBDD-86A879752E83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945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EC212-C032-403B-BEC0-C47FF862AC50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ABD35-26E9-4A03-9718-C180B7BBE382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453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A5EB86-D40A-B54B-9474-4203EE0C0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C0B216-B9B8-1246-9907-1A5BAA6F8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330" y="1477118"/>
            <a:ext cx="5899754" cy="1951883"/>
          </a:xfrm>
        </p:spPr>
        <p:txBody>
          <a:bodyPr anchor="b"/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4B5B5-B452-B84C-B7A9-E06616262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330" y="3521076"/>
            <a:ext cx="5899754" cy="6973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2B01D-D1D2-E546-8475-357F821401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55180" y="6101108"/>
            <a:ext cx="1731587" cy="9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15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F906-2E0D-3745-84A4-92AC1C67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36" y="365126"/>
            <a:ext cx="8202929" cy="1325563"/>
          </a:xfr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C083-FBCB-AB4A-8317-851347DB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36" y="1825625"/>
            <a:ext cx="8202929" cy="3813175"/>
          </a:xfrm>
        </p:spPr>
        <p:txBody>
          <a:bodyPr/>
          <a:lstStyle>
            <a:lvl1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0075" indent="-257175">
              <a:buClr>
                <a:srgbClr val="804BAB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28700" indent="-342900">
              <a:buClr>
                <a:srgbClr val="804BAB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804BA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C6D617-43F2-F74F-BA60-FADD85DE2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F94B43-6886-614B-8BC3-B50C5FCA0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5EF8395-D24B-7E41-9468-CC67B3C9E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1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110B-8C3A-9840-85A5-7F99F62C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124948"/>
            <a:ext cx="7886700" cy="2852737"/>
          </a:xfrm>
        </p:spPr>
        <p:txBody>
          <a:bodyPr anchor="b"/>
          <a:lstStyle>
            <a:lvl1pPr>
              <a:defRPr sz="45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6EC90-C9A9-4948-98B5-78E1C7CF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00467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8A33B5C-CE72-3542-BCE3-455F85E8E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6800FEB-0694-CD41-BE8F-C7FCFAC9A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D8D94CA-BB2F-C54C-AC45-D1E0064C0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8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7A0B-4233-40B0-B469-958B7C6092BD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449800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BE4E-7796-CC4B-80A1-990D7FA9D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081C3-EE72-0E46-8484-9EC4E9F1A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011649"/>
          </a:xfr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C3845-9664-0B40-89D3-F56FB8A60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011649"/>
          </a:xfr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7C12E1B-85A9-2948-9389-FC25A1BA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290AB9C-5CB4-5842-996E-DF12EB24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FC72FB3-81B2-6242-B98F-26EBE9961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2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9D99-5E74-DF42-B356-804582AE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29DB1-95F0-7F46-B490-7F5C5748D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28A6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F9506-7C2C-8847-82DC-6CA6CC4B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89669"/>
          </a:xfr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09FF6-AFB0-9542-ADF1-C7B7DFAE2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28A6E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E4ED6-F419-5242-AA90-4D9D9EB47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89669"/>
          </a:xfrm>
        </p:spPr>
        <p:txBody>
          <a:bodyPr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E4368D-347D-4848-B182-CD16BCDC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78DE158-4AF8-3F4A-BE78-6AB08375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BD7C3D1-836F-1D49-AF54-E80530A4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04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9A8C-7908-CC4B-B862-462FF478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37AF7D4-B32D-EB41-A864-B5B37E862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0F37635-4E75-0F4B-8FB5-2E583319E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5A37F6B-2D03-2349-BFAD-C1D436086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27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66F3E-B7F7-4940-A36E-114F1365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8B44-1BB3-C44B-84E7-590C78DB559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C96937-15A2-EB4D-97D4-6A6DCAB9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EAEE4-B883-9D49-8E0D-7E3E236D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E08-4A13-E843-887E-D535908D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48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2F29E-C376-C244-8ED5-8D6B55A8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B0022-3957-F042-9349-2DF8F3AC2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buClr>
                <a:srgbClr val="804BAB"/>
              </a:buClr>
              <a:defRPr sz="2400"/>
            </a:lvl1pPr>
            <a:lvl2pPr>
              <a:buClr>
                <a:srgbClr val="804BAB"/>
              </a:buClr>
              <a:defRPr sz="2100"/>
            </a:lvl2pPr>
            <a:lvl3pPr>
              <a:buClr>
                <a:srgbClr val="804BAB"/>
              </a:buClr>
              <a:defRPr sz="1800"/>
            </a:lvl3pPr>
            <a:lvl4pPr>
              <a:buClr>
                <a:srgbClr val="804BAB"/>
              </a:buClr>
              <a:defRPr sz="1500"/>
            </a:lvl4pPr>
            <a:lvl5pPr>
              <a:buClr>
                <a:srgbClr val="804BAB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21B82-D6E3-8F4F-9B52-9D67B277B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rgbClr val="28A6E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3F8265-480F-C049-9CCF-11E84975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B50A7CB-96E2-C74A-B7A3-338689F66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49191D9-229C-ED41-8851-FBF9651F4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216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8532-30EA-1542-A5A2-58DC0AB2A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8448F-E6CC-1C47-835D-7E212C403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69776-06C0-F54E-B234-3E423072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1F54B83-62ED-E04C-AE9E-A72F6768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CCDED62-F1B7-C04C-9DBA-C324C0FBD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9CD9F5D-39EB-0A48-84AC-2FFF625E2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859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ED0D-9468-D344-A314-35C57853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0C2C1-F0C3-D94F-A143-CB1F4BDB6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72052"/>
          </a:xfrm>
        </p:spPr>
        <p:txBody>
          <a:bodyPr vert="eaVert"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65FBAFE-5835-074D-A1AC-3DD9B3BAA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61C02D7-41AC-5D48-89A2-836422135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C56D253-C4D0-E946-B5FE-08428B330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D7E04-9827-5447-BD74-AF9202029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450884"/>
          </a:xfrm>
        </p:spPr>
        <p:txBody>
          <a:bodyPr vert="eaVert"/>
          <a:lstStyle>
            <a:lvl1pPr>
              <a:defRPr b="1" i="0">
                <a:solidFill>
                  <a:srgbClr val="804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D45C1-4173-8640-9C03-E525C55FE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450884"/>
          </a:xfrm>
        </p:spPr>
        <p:txBody>
          <a:bodyPr vert="eaVert"/>
          <a:lstStyle>
            <a:lvl1pPr>
              <a:buClr>
                <a:srgbClr val="804BAB"/>
              </a:buClr>
              <a:defRPr/>
            </a:lvl1pPr>
            <a:lvl2pPr>
              <a:buClr>
                <a:srgbClr val="804BAB"/>
              </a:buClr>
              <a:defRPr/>
            </a:lvl2pPr>
            <a:lvl3pPr>
              <a:buClr>
                <a:srgbClr val="804BAB"/>
              </a:buClr>
              <a:defRPr/>
            </a:lvl3pPr>
            <a:lvl4pPr>
              <a:buClr>
                <a:srgbClr val="804BAB"/>
              </a:buClr>
              <a:defRPr/>
            </a:lvl4pPr>
            <a:lvl5pPr>
              <a:buClr>
                <a:srgbClr val="804BAB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8CF9A1A-9DC4-1A4E-ABB4-D59DB4C65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660" y="6356351"/>
            <a:ext cx="1215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7BCC8B44-1BB3-C44B-84E7-590C78DB5590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0EC0639-5161-7F4C-A138-C206DA397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7010" y="6356351"/>
            <a:ext cx="26631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FCCE95C-ADB2-EC4B-83D1-977A3F09F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0535" y="6356351"/>
            <a:ext cx="9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4DD70E08-4A13-E843-887E-D535908DFB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752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5485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WellSta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9523"/>
            <a:ext cx="13716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93B209-39C6-4D1C-B2F7-996C5A4BE854}" type="datetime1">
              <a:rPr lang="en-US"/>
              <a:pPr>
                <a:defRPr/>
              </a:pPr>
              <a:t>3/9/2022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8CE32C-0B45-4618-BD4D-F1E804876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506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BC65-21E5-46E4-849A-839ADFA29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5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28A5-9787-407F-803C-EC168FCA95CE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4070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5485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WellSta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9523"/>
            <a:ext cx="13716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93B209-39C6-4D1C-B2F7-996C5A4BE854}" type="datetime1">
              <a:rPr lang="en-US"/>
              <a:pPr>
                <a:defRPr/>
              </a:pPr>
              <a:t>3/9/2022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8CE32C-0B45-4618-BD4D-F1E804876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0674-B8F9-4450-8A92-18B431415C08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9827F-318F-412F-97A7-608373276395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9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7D49-353E-44DB-A420-B7B013D4B53A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1AA46-F277-4D4D-A936-E16CD70E035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9" name="Picture 8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53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5F49-99F0-4769-85AD-639D23FEC740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E048-3C7F-4E3F-9185-591972440C2E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8069"/>
            <a:ext cx="9144000" cy="11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528-73A4-472B-B62D-40C4C8945C5D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054EE-7D8E-4458-B371-B0B8472EC3DD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7" name="Picture 6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60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1178-F79B-47FE-8395-E2CB57746A14}" type="datetime1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3/9/2022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84E-688E-4552-BFC0-6A4F0CE171F1}" type="slidenum">
              <a:rPr lang="en-US" smtClean="0">
                <a:solidFill>
                  <a:srgbClr val="5026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02651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6" name="Picture 5" descr="WellS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89133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4026A6-C5F3-424F-B0B6-A45981F1E95D}" type="datetime1">
              <a:rPr lang="en-US" smtClean="0">
                <a:solidFill>
                  <a:srgbClr val="502651">
                    <a:tint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3/9/2022</a:t>
            </a:fld>
            <a:endParaRPr lang="en-US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48DB89-B84F-49D2-B88F-34F477496B99}" type="slidenum">
              <a:rPr lang="en-US" smtClean="0">
                <a:solidFill>
                  <a:srgbClr val="502651">
                    <a:tint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7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492F9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492F9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492F9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492F9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492F9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492F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4026A6-C5F3-424F-B0B6-A45981F1E95D}" type="datetime1">
              <a:rPr lang="en-US" smtClean="0">
                <a:solidFill>
                  <a:srgbClr val="502651">
                    <a:tint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3/9/2022</a:t>
            </a:fld>
            <a:endParaRPr lang="en-US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48DB89-B84F-49D2-B88F-34F477496B99}" type="slidenum">
              <a:rPr lang="en-US" smtClean="0">
                <a:solidFill>
                  <a:srgbClr val="502651">
                    <a:tint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502651">
                  <a:tint val="75000"/>
                </a:srgbClr>
              </a:solidFill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5669"/>
            <a:ext cx="9144000" cy="1152331"/>
          </a:xfrm>
          <a:prstGeom prst="rect">
            <a:avLst/>
          </a:prstGeom>
        </p:spPr>
      </p:pic>
      <p:pic>
        <p:nvPicPr>
          <p:cNvPr id="8" name="Picture 7" descr="WellSta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60252"/>
            <a:ext cx="1371600" cy="3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47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492F9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492F9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492F9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492F9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492F9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492F9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9ED78-972A-6E4F-9962-E1CAAF2E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CBBF5-75A1-6A4C-8D45-76A99962D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FBA59-2EB1-1D40-97FB-B84D3DD0C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8B44-1BB3-C44B-84E7-590C78DB559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28C87-F5FC-EF49-8AD8-5DF77DA8B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AC4C1-B3E8-1B40-BB55-5BC498AF3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0E08-4A13-E843-887E-D535908DFB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B96371-7E4F-394F-BF80-ABC5091585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56001" b="-1"/>
          <a:stretch/>
        </p:blipFill>
        <p:spPr>
          <a:xfrm>
            <a:off x="0" y="6176963"/>
            <a:ext cx="9144000" cy="6810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E148E7-FA1F-1F41-992E-550763DEE41F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155180" y="6101108"/>
            <a:ext cx="1731587" cy="9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18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WellStar Kennestone Comprehensive Stroke Center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Interventions and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A5B80EDD-4A48-4F49-B746-14BD040D5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5AC1-79DC-45B8-9045-8DB98939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Wellstar Kennestone Neuro Diagnostic &amp; Intervention Cases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49A701A-4E37-4171-AC51-CE5232949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513363"/>
              </p:ext>
            </p:extLst>
          </p:nvPr>
        </p:nvGraphicFramePr>
        <p:xfrm>
          <a:off x="457200" y="1417639"/>
          <a:ext cx="8229600" cy="42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309BE-F896-4521-9692-942B42C9C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80EDD-4A48-4F49-B746-14BD040D5D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44DA98-DD8F-4BF7-BC48-2FA3DBF91EC6}"/>
              </a:ext>
            </a:extLst>
          </p:cNvPr>
          <p:cNvSpPr txBox="1"/>
          <p:nvPr/>
        </p:nvSpPr>
        <p:spPr>
          <a:xfrm>
            <a:off x="9372600" y="67617"/>
            <a:ext cx="464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Comprehensive Stroke Center (CSC), WellStar Kennestone annual case volume for neuro interventions has exceeded 900 cases since 2015.</a:t>
            </a:r>
          </a:p>
          <a:p>
            <a:endParaRPr lang="en-US" dirty="0"/>
          </a:p>
          <a:p>
            <a:r>
              <a:rPr lang="en-US" dirty="0"/>
              <a:t>Interventions performed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Cerebral Angiograms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Carotid and Vertebral Stents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Treatment of Ruptured and Unruptured Cerebral Aneurysms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Thrombectomies for Ischemic Strokes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Carotid Endarterectomy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F4E0B-C385-4C00-9E08-FF3AA6DF9AA0}"/>
              </a:ext>
            </a:extLst>
          </p:cNvPr>
          <p:cNvSpPr txBox="1"/>
          <p:nvPr/>
        </p:nvSpPr>
        <p:spPr>
          <a:xfrm>
            <a:off x="134874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753D7-FEA4-4A97-970D-9D0E52AC9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1100CC-0CA3-463D-9749-6BCCCDF7BF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16569-5B44-4D76-9257-F212B2DAA2FE}"/>
              </a:ext>
            </a:extLst>
          </p:cNvPr>
          <p:cNvSpPr txBox="1"/>
          <p:nvPr/>
        </p:nvSpPr>
        <p:spPr>
          <a:xfrm>
            <a:off x="9144000" y="76200"/>
            <a:ext cx="5564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</a:rPr>
              <a:t>An endovascular treatment is an innovative, less invasive procedure used to treat problems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affecting the blood vessels,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such as an aneurysm, which is a swelling or ballooning of a blood vessel in the brain.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If you have an ischemic stroke (stroke caused by a blood clot in your brain) doctors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may be able to perform a procedure called a thrombectomy to remove the clot.</a:t>
            </a:r>
          </a:p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1A63DC8-05EF-4A40-B35B-1382ADE3C102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rgbClr val="804BA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sz="3600" dirty="0"/>
              <a:t>Endovascular Treatments: Thrombectomy &amp; Aneurysm Volumes</a:t>
            </a:r>
          </a:p>
        </p:txBody>
      </p:sp>
      <p:graphicFrame>
        <p:nvGraphicFramePr>
          <p:cNvPr id="12" name="Chart 5">
            <a:extLst>
              <a:ext uri="{FF2B5EF4-FFF2-40B4-BE49-F238E27FC236}">
                <a16:creationId xmlns:a16="http://schemas.microsoft.com/office/drawing/2014/main" id="{9DA683C4-FF61-4230-AFD8-DF3ED4BB19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712942"/>
              </p:ext>
            </p:extLst>
          </p:nvPr>
        </p:nvGraphicFramePr>
        <p:xfrm>
          <a:off x="838200" y="169068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189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AA5C2-471A-4A78-9208-546B86A0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Endovascular Treatment of Cerebral Aneurysms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7474EB8-C427-49F2-8746-F48AA8E25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19970"/>
              </p:ext>
            </p:extLst>
          </p:nvPr>
        </p:nvGraphicFramePr>
        <p:xfrm>
          <a:off x="457200" y="1600201"/>
          <a:ext cx="8077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753D7-FEA4-4A97-970D-9D0E52AC9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1100CC-0CA3-463D-9749-6BCCCDF7BF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16569-5B44-4D76-9257-F212B2DAA2FE}"/>
              </a:ext>
            </a:extLst>
          </p:cNvPr>
          <p:cNvSpPr txBox="1"/>
          <p:nvPr/>
        </p:nvSpPr>
        <p:spPr>
          <a:xfrm>
            <a:off x="9144000" y="76200"/>
            <a:ext cx="5564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cerebral aneurysm is a weak area in a blood vessel that usually enlarges.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It’s often described as a ballooning of the blood vessel.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Approximately  3 to 5 million people in the United States have cerebral aneurysms.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cerebral aneurysms do not produce symptoms.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Between 0.5 and 3 percent of people with a brain aneurysm may suffer from bleeding.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Depending on the aneurysm’s size, location, and shape, it may be treatable from inside the blood vessel.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6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WellStar Kennestone:</a:t>
            </a:r>
            <a:br>
              <a:rPr lang="en-US" sz="2000" dirty="0"/>
            </a:br>
            <a:r>
              <a:rPr lang="en-US" sz="2000" dirty="0"/>
              <a:t>Carotid &amp; Vertebral Artery Stents </a:t>
            </a:r>
            <a:br>
              <a:rPr lang="en-US" sz="2000" dirty="0"/>
            </a:br>
            <a:r>
              <a:rPr lang="en-US" sz="2000" dirty="0"/>
              <a:t>Volumes &amp; 30- Day Post Procedure Complications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019BC3-3E9C-48DA-82E2-69B49BE504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3899627"/>
              </p:ext>
            </p:extLst>
          </p:nvPr>
        </p:nvGraphicFramePr>
        <p:xfrm>
          <a:off x="470535" y="1690689"/>
          <a:ext cx="7759065" cy="420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F9803B-7A49-494A-AB17-B809E21ED7E9}"/>
              </a:ext>
            </a:extLst>
          </p:cNvPr>
          <p:cNvSpPr txBox="1"/>
          <p:nvPr/>
        </p:nvSpPr>
        <p:spPr>
          <a:xfrm>
            <a:off x="9220200" y="3561"/>
            <a:ext cx="464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/>
              <a:t>Carotid and vertebral angioplasty and stenting are procedures that open narrowed arteries to restore blood flow to the brain.  </a:t>
            </a:r>
          </a:p>
          <a:p>
            <a:r>
              <a:rPr lang="en-US" baseline="0" dirty="0"/>
              <a:t>Angioplasty and stenting are often performed to treat or prevent a stroke. </a:t>
            </a:r>
          </a:p>
          <a:p>
            <a:r>
              <a:rPr lang="en-US" baseline="0" dirty="0"/>
              <a:t>The carotid arteries are located on each side of your neck. These are the main arteries that supply blood to your brain.</a:t>
            </a:r>
          </a:p>
          <a:p>
            <a:r>
              <a:rPr lang="en-US" dirty="0"/>
              <a:t>The vertebral arteries run through the spinal column and supply blood to the brain and spine.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8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44C885-AB9C-4736-ABCD-FC9187E0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2021 Wellstar Kennestone Carotid Endarterectomy Volumes &amp; Complications within 30-Days Post Procedure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162F6E-7E6C-481B-8DF1-B172EE339150}"/>
              </a:ext>
            </a:extLst>
          </p:cNvPr>
          <p:cNvSpPr txBox="1"/>
          <p:nvPr/>
        </p:nvSpPr>
        <p:spPr>
          <a:xfrm>
            <a:off x="9296400" y="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carotid endarterectomy is a surgical procedure used to reduce the risk of stroke by correcting narrowing in the common carotid artery or internal carotid artery.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Endarterectomy is the removal of material on the inside of an artery.</a:t>
            </a:r>
          </a:p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782A0C2-CA7E-43C8-B22D-7B3DE09E2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538147"/>
              </p:ext>
            </p:extLst>
          </p:nvPr>
        </p:nvGraphicFramePr>
        <p:xfrm>
          <a:off x="469900" y="1825625"/>
          <a:ext cx="8204200" cy="381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9932267"/>
      </p:ext>
    </p:extLst>
  </p:cSld>
  <p:clrMapOvr>
    <a:masterClrMapping/>
  </p:clrMapOvr>
</p:sld>
</file>

<file path=ppt/theme/theme1.xml><?xml version="1.0" encoding="utf-8"?>
<a:theme xmlns:a="http://schemas.openxmlformats.org/drawingml/2006/main" name="WellStar PowerPoint Presentation Template - 2016">
  <a:themeElements>
    <a:clrScheme name="Custom 6">
      <a:dk1>
        <a:srgbClr val="502651"/>
      </a:dk1>
      <a:lt1>
        <a:sysClr val="window" lastClr="FFFFFF"/>
      </a:lt1>
      <a:dk2>
        <a:srgbClr val="FFFFFF"/>
      </a:dk2>
      <a:lt2>
        <a:srgbClr val="DEDEDE"/>
      </a:lt2>
      <a:accent1>
        <a:srgbClr val="502651"/>
      </a:accent1>
      <a:accent2>
        <a:srgbClr val="502651"/>
      </a:accent2>
      <a:accent3>
        <a:srgbClr val="502651"/>
      </a:accent3>
      <a:accent4>
        <a:srgbClr val="A8A8A8"/>
      </a:accent4>
      <a:accent5>
        <a:srgbClr val="502651"/>
      </a:accent5>
      <a:accent6>
        <a:srgbClr val="A6A6A6"/>
      </a:accent6>
      <a:hlink>
        <a:srgbClr val="6F6F6F"/>
      </a:hlink>
      <a:folHlink>
        <a:srgbClr val="A6A6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ellStar PowerPoint Presentation Template - 2016">
  <a:themeElements>
    <a:clrScheme name="Custom 6">
      <a:dk1>
        <a:srgbClr val="502651"/>
      </a:dk1>
      <a:lt1>
        <a:sysClr val="window" lastClr="FFFFFF"/>
      </a:lt1>
      <a:dk2>
        <a:srgbClr val="FFFFFF"/>
      </a:dk2>
      <a:lt2>
        <a:srgbClr val="DEDEDE"/>
      </a:lt2>
      <a:accent1>
        <a:srgbClr val="502651"/>
      </a:accent1>
      <a:accent2>
        <a:srgbClr val="502651"/>
      </a:accent2>
      <a:accent3>
        <a:srgbClr val="502651"/>
      </a:accent3>
      <a:accent4>
        <a:srgbClr val="A8A8A8"/>
      </a:accent4>
      <a:accent5>
        <a:srgbClr val="502651"/>
      </a:accent5>
      <a:accent6>
        <a:srgbClr val="A6A6A6"/>
      </a:accent6>
      <a:hlink>
        <a:srgbClr val="6F6F6F"/>
      </a:hlink>
      <a:folHlink>
        <a:srgbClr val="A6A6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ellStar 1">
      <a:dk1>
        <a:srgbClr val="000000"/>
      </a:dk1>
      <a:lt1>
        <a:srgbClr val="FFFFFF"/>
      </a:lt1>
      <a:dk2>
        <a:srgbClr val="646464"/>
      </a:dk2>
      <a:lt2>
        <a:srgbClr val="FFFFFF"/>
      </a:lt2>
      <a:accent1>
        <a:srgbClr val="8347AD"/>
      </a:accent1>
      <a:accent2>
        <a:srgbClr val="0CA6DF"/>
      </a:accent2>
      <a:accent3>
        <a:srgbClr val="6DC3E8"/>
      </a:accent3>
      <a:accent4>
        <a:srgbClr val="8347AD"/>
      </a:accent4>
      <a:accent5>
        <a:srgbClr val="0CA6DF"/>
      </a:accent5>
      <a:accent6>
        <a:srgbClr val="6DC3E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424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WellStar PowerPoint Presentation Template - 2016</vt:lpstr>
      <vt:lpstr>1_WellStar PowerPoint Presentation Template - 2016</vt:lpstr>
      <vt:lpstr>Office Theme</vt:lpstr>
      <vt:lpstr>WellStar Kennestone Comprehensive Stroke Center</vt:lpstr>
      <vt:lpstr>Wellstar Kennestone Neuro Diagnostic &amp; Intervention Cases</vt:lpstr>
      <vt:lpstr>PowerPoint Presentation</vt:lpstr>
      <vt:lpstr>Endovascular Treatment of Cerebral Aneurysms</vt:lpstr>
      <vt:lpstr>WellStar Kennestone: Carotid &amp; Vertebral Artery Stents  Volumes &amp; 30- Day Post Procedure Complications</vt:lpstr>
      <vt:lpstr>2021 Wellstar Kennestone Carotid Endarterectomy Volumes &amp; Complications within 30-Days Post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WellStar Kennestone Comprehensive Stroke Center</dc:title>
  <dc:creator>Johnson, Anita</dc:creator>
  <cp:lastModifiedBy>Anita Johnson</cp:lastModifiedBy>
  <cp:revision>27</cp:revision>
  <dcterms:created xsi:type="dcterms:W3CDTF">2020-03-17T14:36:57Z</dcterms:created>
  <dcterms:modified xsi:type="dcterms:W3CDTF">2022-03-09T16:31:10Z</dcterms:modified>
</cp:coreProperties>
</file>